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304" r:id="rId2"/>
    <p:sldId id="305" r:id="rId3"/>
    <p:sldId id="307" r:id="rId4"/>
    <p:sldId id="262" r:id="rId5"/>
    <p:sldId id="263" r:id="rId6"/>
    <p:sldId id="264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3" autoAdjust="0"/>
    <p:restoredTop sz="91267" autoAdjust="0"/>
  </p:normalViewPr>
  <p:slideViewPr>
    <p:cSldViewPr snapToGrid="0" snapToObjects="1">
      <p:cViewPr>
        <p:scale>
          <a:sx n="139" d="100"/>
          <a:sy n="139" d="100"/>
        </p:scale>
        <p:origin x="-3416" y="-18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9F7D4-F8F3-E249-B5D1-C38A926AAA66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AB201-2460-764E-A638-DD456C74A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Indepdent</a:t>
            </a:r>
            <a:r>
              <a:rPr lang="en-US" baseline="0" dirty="0" smtClean="0"/>
              <a:t> correlation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AB201-2460-764E-A638-DD456C74AE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400" b="1" dirty="0" smtClean="0"/>
              <a:t>Strengths</a:t>
            </a:r>
            <a:endParaRPr lang="en-US" sz="1200" b="1" dirty="0" smtClean="0"/>
          </a:p>
          <a:p>
            <a:pPr marL="421630" indent="-421630"/>
            <a:r>
              <a:rPr lang="en-US" sz="1200" dirty="0" smtClean="0"/>
              <a:t>We screened and included a large number of studies, and had dual assessments with high agreement</a:t>
            </a:r>
          </a:p>
          <a:p>
            <a:pPr marL="421630" indent="-421630"/>
            <a:r>
              <a:rPr lang="en-US" sz="1200" dirty="0" smtClean="0"/>
              <a:t>We used well accepted methods for assessing psychometric evidence</a:t>
            </a:r>
          </a:p>
          <a:p>
            <a:pPr marL="421630" indent="-421630"/>
            <a:r>
              <a:rPr lang="en-US" sz="1200" dirty="0" smtClean="0"/>
              <a:t>We performed multivariable modeling controlling for grouping</a:t>
            </a:r>
            <a:endParaRPr lang="en-US" sz="1200" b="1" dirty="0" smtClean="0"/>
          </a:p>
          <a:p>
            <a:pPr marL="114300" indent="0">
              <a:buNone/>
            </a:pPr>
            <a:r>
              <a:rPr lang="en-US" sz="1200" b="1" dirty="0" smtClean="0"/>
              <a:t>Limitations</a:t>
            </a:r>
          </a:p>
          <a:p>
            <a:pPr marL="457200" indent="-457200"/>
            <a:r>
              <a:rPr lang="en-US" sz="1200" dirty="0" smtClean="0"/>
              <a:t>Excluding non-English studies may have biased the findings</a:t>
            </a:r>
          </a:p>
          <a:p>
            <a:pPr marL="457200" indent="-457200"/>
            <a:r>
              <a:rPr lang="en-US" sz="1200" dirty="0" smtClean="0"/>
              <a:t>This study might lack generalization due to only including studies of rotator cuff diseases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AB201-2460-764E-A638-DD456C74AE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30E3FA9-6905-8940-B495-A3CEDC9DAF9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42125C6-A316-A247-9350-2C8427B84B1F}" type="datetimeFigureOut">
              <a:rPr lang="en-US" smtClean="0"/>
              <a:t>2020-07-31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97" y="1428751"/>
            <a:ext cx="8449436" cy="1945481"/>
          </a:xfrm>
        </p:spPr>
        <p:txBody>
          <a:bodyPr/>
          <a:lstStyle/>
          <a:p>
            <a:r>
              <a:rPr lang="en-US" sz="5400" dirty="0" smtClean="0"/>
              <a:t>Bias Associated with Patient Reported Outcome Measures in Meta-Analyses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138838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Joel </a:t>
            </a:r>
            <a:r>
              <a:rPr lang="en-US" dirty="0"/>
              <a:t>Gagnier ND, MSc PhD</a:t>
            </a:r>
            <a:r>
              <a:rPr lang="en-US" baseline="30000" dirty="0"/>
              <a:t>1-2</a:t>
            </a:r>
            <a:r>
              <a:rPr lang="en-US" dirty="0"/>
              <a:t>; </a:t>
            </a:r>
            <a:r>
              <a:rPr lang="en-US" dirty="0" err="1" smtClean="0"/>
              <a:t>Jianyu</a:t>
            </a:r>
            <a:r>
              <a:rPr lang="en-US" dirty="0" smtClean="0"/>
              <a:t> </a:t>
            </a:r>
            <a:r>
              <a:rPr lang="en-US" dirty="0"/>
              <a:t>Lai </a:t>
            </a:r>
            <a:r>
              <a:rPr lang="en-US" dirty="0" smtClean="0"/>
              <a:t>MPH</a:t>
            </a:r>
            <a:r>
              <a:rPr lang="en-US" baseline="30000" dirty="0" smtClean="0"/>
              <a:t>1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Department of </a:t>
            </a:r>
            <a:r>
              <a:rPr lang="en-US" dirty="0" err="1"/>
              <a:t>Orthopaedic</a:t>
            </a:r>
            <a:r>
              <a:rPr lang="en-US" dirty="0"/>
              <a:t> Surgery, University of Michigan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dirty="0"/>
              <a:t>Department of Epidemiology, School of Public Health, University of Michigan</a:t>
            </a:r>
          </a:p>
          <a:p>
            <a:r>
              <a:rPr lang="en-US" dirty="0"/>
              <a:t>	</a:t>
            </a:r>
            <a:r>
              <a:rPr lang="en-US" sz="1600" dirty="0"/>
              <a:t>	</a:t>
            </a:r>
            <a:endParaRPr lang="en-US" sz="1600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9088" y="41021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2"/>
    </mc:Choice>
    <mc:Fallback xmlns="">
      <p:transition xmlns:p14="http://schemas.microsoft.com/office/powerpoint/2010/main" spd="slow" advTm="187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08" y="1063228"/>
            <a:ext cx="8105530" cy="396032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There are a large array of heterogeneous Patient Reported Outcome Measures (PROMs) being used in trials</a:t>
            </a:r>
            <a:endParaRPr lang="en-US" dirty="0"/>
          </a:p>
          <a:p>
            <a:r>
              <a:rPr lang="en-US" dirty="0" smtClean="0"/>
              <a:t>Systematic reviews of PROMs indicate that:</a:t>
            </a:r>
          </a:p>
          <a:p>
            <a:pPr lvl="2"/>
            <a:r>
              <a:rPr lang="en-US" dirty="0" smtClean="0"/>
              <a:t>Most PROMs (&gt;90%) have poor or unknown measurement properties</a:t>
            </a:r>
          </a:p>
          <a:p>
            <a:pPr lvl="3"/>
            <a:r>
              <a:rPr lang="en-US" dirty="0" smtClean="0"/>
              <a:t>Validity, Reliability, Responsiveness, Interpretability</a:t>
            </a:r>
          </a:p>
          <a:p>
            <a:pPr indent="-342900">
              <a:buFont typeface="Arial"/>
              <a:buChar char="•"/>
            </a:pPr>
            <a:r>
              <a:rPr lang="en-US" sz="2400" dirty="0" smtClean="0"/>
              <a:t>This calls into </a:t>
            </a:r>
            <a:r>
              <a:rPr lang="en-US" sz="2400" dirty="0"/>
              <a:t>question the data derived from them and </a:t>
            </a:r>
            <a:r>
              <a:rPr lang="en-US" sz="2400" dirty="0" smtClean="0"/>
              <a:t>decision </a:t>
            </a:r>
            <a:r>
              <a:rPr lang="en-US" sz="2400" dirty="0"/>
              <a:t>making based on such </a:t>
            </a:r>
            <a:r>
              <a:rPr lang="en-US" sz="2400" dirty="0" smtClean="0"/>
              <a:t>findings</a:t>
            </a:r>
            <a:endParaRPr lang="en-US" sz="2400" dirty="0"/>
          </a:p>
          <a:p>
            <a:pPr lvl="1" indent="-34290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large proportion of the results from </a:t>
            </a:r>
            <a:r>
              <a:rPr lang="en-US" dirty="0" smtClean="0"/>
              <a:t>PROMs in clinical </a:t>
            </a:r>
            <a:r>
              <a:rPr lang="en-US" dirty="0"/>
              <a:t>trials </a:t>
            </a:r>
            <a:r>
              <a:rPr lang="en-US" dirty="0" smtClean="0"/>
              <a:t>are </a:t>
            </a:r>
            <a:r>
              <a:rPr lang="en-US" dirty="0"/>
              <a:t>potentially biased and </a:t>
            </a:r>
            <a:r>
              <a:rPr lang="en-US" dirty="0" smtClean="0"/>
              <a:t>misleading</a:t>
            </a:r>
          </a:p>
          <a:p>
            <a:pPr lvl="2" indent="-342900">
              <a:buFont typeface="Arial"/>
              <a:buChar char="•"/>
            </a:pPr>
            <a:r>
              <a:rPr lang="en-US" dirty="0" smtClean="0"/>
              <a:t>We recently showed that poor PROMs bias treatment effect estimates in randomized trials of interventions for rotator cuff disease by an average of 68%</a:t>
            </a:r>
            <a:r>
              <a:rPr lang="en-US" baseline="30000" dirty="0" smtClean="0"/>
              <a:t>1</a:t>
            </a:r>
            <a:endParaRPr lang="en-US" dirty="0"/>
          </a:p>
          <a:p>
            <a:pPr lvl="1" indent="-342900">
              <a:buFont typeface="Arial"/>
              <a:buChar char="•"/>
            </a:pPr>
            <a:r>
              <a:rPr lang="en-US" dirty="0" smtClean="0"/>
              <a:t>Systematic reviews of this data are also potentially biased</a:t>
            </a:r>
            <a:endParaRPr lang="en-US" dirty="0"/>
          </a:p>
          <a:p>
            <a:pPr indent="-34290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isleading </a:t>
            </a:r>
            <a:r>
              <a:rPr lang="en-US" sz="2400" dirty="0"/>
              <a:t>results </a:t>
            </a:r>
            <a:r>
              <a:rPr lang="en-US" sz="2400" dirty="0" smtClean="0"/>
              <a:t>waste </a:t>
            </a:r>
            <a:r>
              <a:rPr lang="en-US" sz="2400" dirty="0"/>
              <a:t>resources and potentially harm patients </a:t>
            </a:r>
          </a:p>
          <a:p>
            <a:pPr indent="-342900">
              <a:buFont typeface="Arial"/>
              <a:buChar char="•"/>
            </a:pPr>
            <a:r>
              <a:rPr lang="en-US" sz="2400" dirty="0"/>
              <a:t>To date, there has been no attempt at measuring the bias associated with data from PROMs of varying </a:t>
            </a:r>
            <a:r>
              <a:rPr lang="en-US" sz="2400" dirty="0" smtClean="0"/>
              <a:t>quality in meta-analyses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69"/>
    </mc:Choice>
    <mc:Fallback xmlns="">
      <p:transition xmlns:p14="http://schemas.microsoft.com/office/powerpoint/2010/main" spd="slow" advTm="662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objective was to assess the </a:t>
            </a:r>
            <a:r>
              <a:rPr lang="en-US" sz="2400" dirty="0" smtClean="0"/>
              <a:t>degree of bias </a:t>
            </a:r>
            <a:r>
              <a:rPr lang="en-US" sz="2400" dirty="0"/>
              <a:t>in findings associated with PROMs of varying psychometric quality in </a:t>
            </a:r>
            <a:r>
              <a:rPr lang="en-US" sz="2400" dirty="0" smtClean="0"/>
              <a:t>meta-analyses of interventions for rotator cuff disease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9"/>
    </mc:Choice>
    <mc:Fallback xmlns="">
      <p:transition xmlns:p14="http://schemas.microsoft.com/office/powerpoint/2010/main" spd="slow" advTm="132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00100"/>
            <a:ext cx="8494889" cy="4343400"/>
          </a:xfrm>
        </p:spPr>
        <p:txBody>
          <a:bodyPr>
            <a:normAutofit fontScale="77500" lnSpcReduction="20000"/>
          </a:bodyPr>
          <a:lstStyle/>
          <a:p>
            <a:pPr marL="57150" lvl="2" indent="0">
              <a:buNone/>
            </a:pPr>
            <a:r>
              <a:rPr lang="en-US" sz="2800" dirty="0" smtClean="0"/>
              <a:t>5 </a:t>
            </a:r>
            <a:r>
              <a:rPr lang="en-US" sz="2800" dirty="0"/>
              <a:t>Step Process: </a:t>
            </a:r>
          </a:p>
          <a:p>
            <a:pPr marL="574675" lvl="3" indent="-404813">
              <a:buAutoNum type="arabicPeriod"/>
            </a:pPr>
            <a:r>
              <a:rPr lang="en-US" sz="2400" dirty="0"/>
              <a:t>Identify PROMs used in rotator cuff disease (RCD) and assess their psychometric </a:t>
            </a:r>
            <a:r>
              <a:rPr lang="en-US" sz="2400" dirty="0" smtClean="0"/>
              <a:t>quality</a:t>
            </a:r>
          </a:p>
          <a:p>
            <a:pPr marL="757555" lvl="5" indent="-404813">
              <a:buFont typeface="Arial"/>
              <a:buChar char="•"/>
            </a:pPr>
            <a:r>
              <a:rPr lang="en-US" sz="2200" dirty="0" smtClean="0"/>
              <a:t>From a prior study: </a:t>
            </a:r>
            <a:r>
              <a:rPr lang="en-US" sz="2400" dirty="0" smtClean="0"/>
              <a:t>Huang </a:t>
            </a:r>
            <a:r>
              <a:rPr lang="en-US" sz="2400" dirty="0"/>
              <a:t>S, Grant J, Miller B, </a:t>
            </a:r>
            <a:r>
              <a:rPr lang="en-US" sz="2400" dirty="0" err="1"/>
              <a:t>Mirza</a:t>
            </a:r>
            <a:r>
              <a:rPr lang="en-US" sz="2400" dirty="0"/>
              <a:t> FM, Gagnier JJ. A systematic review of psychometric properties of patient reported outcome instruments for use in patients with rotator cuff disease. AJSM. </a:t>
            </a:r>
            <a:r>
              <a:rPr lang="en-US" sz="2400" dirty="0" smtClean="0"/>
              <a:t>2015.</a:t>
            </a:r>
          </a:p>
          <a:p>
            <a:pPr marL="757555" lvl="5" indent="-404813">
              <a:buFont typeface="Arial"/>
              <a:buChar char="•"/>
            </a:pPr>
            <a:r>
              <a:rPr lang="en-US" sz="2400" dirty="0" smtClean="0"/>
              <a:t>Given a score for each and across psychometric properties</a:t>
            </a:r>
            <a:endParaRPr lang="en-US" sz="2200" dirty="0"/>
          </a:p>
          <a:p>
            <a:pPr marL="574675" lvl="3" indent="-404813">
              <a:buFontTx/>
              <a:buAutoNum type="arabicPeriod"/>
            </a:pPr>
            <a:r>
              <a:rPr lang="en-US" sz="2400" dirty="0"/>
              <a:t>Identify </a:t>
            </a:r>
            <a:r>
              <a:rPr lang="en-US" sz="2400" dirty="0" smtClean="0"/>
              <a:t>meta-analyses of patients </a:t>
            </a:r>
            <a:r>
              <a:rPr lang="en-US" sz="2400" dirty="0"/>
              <a:t>with RCD </a:t>
            </a:r>
            <a:r>
              <a:rPr lang="en-US" sz="2400" dirty="0" smtClean="0"/>
              <a:t>using PROMs </a:t>
            </a:r>
            <a:r>
              <a:rPr lang="en-US" sz="2400" dirty="0"/>
              <a:t>identified in 1 above</a:t>
            </a:r>
          </a:p>
          <a:p>
            <a:pPr marL="574675" lvl="3" indent="-404813">
              <a:buAutoNum type="arabicPeriod"/>
            </a:pPr>
            <a:r>
              <a:rPr lang="en-US" sz="2400" dirty="0" smtClean="0"/>
              <a:t>Extract outcomes </a:t>
            </a:r>
            <a:r>
              <a:rPr lang="en-US" sz="2400" dirty="0"/>
              <a:t>associated with that PROM only and </a:t>
            </a:r>
            <a:r>
              <a:rPr lang="en-US" sz="2400" dirty="0" smtClean="0"/>
              <a:t>standardize findings using SD</a:t>
            </a:r>
            <a:endParaRPr lang="en-US" sz="2400" dirty="0"/>
          </a:p>
          <a:p>
            <a:pPr marL="574675" lvl="3" indent="-404813">
              <a:buAutoNum type="arabicPeriod"/>
            </a:pPr>
            <a:r>
              <a:rPr lang="en-US" sz="2400" dirty="0" smtClean="0"/>
              <a:t>Extract </a:t>
            </a:r>
            <a:r>
              <a:rPr lang="en-US" sz="2400" dirty="0"/>
              <a:t>additional data from each study (e.g., </a:t>
            </a:r>
            <a:r>
              <a:rPr lang="en-US" sz="2400" dirty="0" smtClean="0"/>
              <a:t>Follow-up period, Sample size)</a:t>
            </a:r>
            <a:endParaRPr lang="en-US" sz="2400" dirty="0"/>
          </a:p>
          <a:p>
            <a:pPr marL="574675" lvl="3" indent="-404813">
              <a:buAutoNum type="arabicPeriod"/>
            </a:pPr>
            <a:r>
              <a:rPr lang="en-US" sz="2400" dirty="0" smtClean="0"/>
              <a:t>Statistical Analyses</a:t>
            </a:r>
          </a:p>
          <a:p>
            <a:pPr marL="848995" lvl="4" indent="-404813">
              <a:buClr>
                <a:schemeClr val="accent2"/>
              </a:buClr>
              <a:buFont typeface="Arial"/>
              <a:buChar char="•"/>
            </a:pPr>
            <a:r>
              <a:rPr lang="en-US" sz="2200" dirty="0" smtClean="0"/>
              <a:t>Primary analysis: Multilevel Regression controlling for grouping variable study ID</a:t>
            </a:r>
          </a:p>
          <a:p>
            <a:pPr marL="1244564" lvl="2" indent="-457200">
              <a:buFont typeface="Arial"/>
              <a:buChar char="•"/>
            </a:pPr>
            <a:r>
              <a:rPr lang="en-US" dirty="0"/>
              <a:t>Response variable = standardized results for a </a:t>
            </a:r>
            <a:r>
              <a:rPr lang="en-US" dirty="0" smtClean="0"/>
              <a:t>PROM  pooled effect estimate</a:t>
            </a:r>
            <a:endParaRPr lang="en-US" dirty="0"/>
          </a:p>
          <a:p>
            <a:pPr marL="1244564" lvl="2" indent="-457200">
              <a:buFont typeface="Arial"/>
              <a:buChar char="•"/>
            </a:pPr>
            <a:r>
              <a:rPr lang="en-US" dirty="0"/>
              <a:t>Predictor variables = psychometric score, sample </a:t>
            </a:r>
            <a:r>
              <a:rPr lang="en-US" dirty="0" smtClean="0"/>
              <a:t>size, </a:t>
            </a:r>
            <a:r>
              <a:rPr lang="en-US" dirty="0"/>
              <a:t>follow-up (months</a:t>
            </a:r>
            <a:r>
              <a:rPr lang="en-US" dirty="0" smtClean="0"/>
              <a:t>)</a:t>
            </a:r>
          </a:p>
          <a:p>
            <a:pPr marL="878804" lvl="1" indent="-457200">
              <a:buFont typeface="Arial"/>
              <a:buChar char="•"/>
            </a:pPr>
            <a:r>
              <a:rPr lang="en-US" dirty="0"/>
              <a:t>Sensitivity analysis </a:t>
            </a:r>
            <a:r>
              <a:rPr lang="en-US" dirty="0" smtClean="0"/>
              <a:t>excluding composite or combined PROMs as outcome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217" y="95306"/>
            <a:ext cx="7620000" cy="85725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8217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22"/>
    </mc:Choice>
    <mc:Fallback xmlns="">
      <p:transition xmlns:p14="http://schemas.microsoft.com/office/powerpoint/2010/main" spd="slow" advTm="891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98690"/>
            <a:ext cx="5461000" cy="4244809"/>
          </a:xfrm>
        </p:spPr>
        <p:txBody>
          <a:bodyPr>
            <a:normAutofit fontScale="92500"/>
          </a:bodyPr>
          <a:lstStyle/>
          <a:p>
            <a:pPr indent="-342900"/>
            <a:r>
              <a:rPr lang="en-US" sz="2800" dirty="0" smtClean="0"/>
              <a:t>Included 47 meta-analyses and 44 outcomes</a:t>
            </a:r>
          </a:p>
          <a:p>
            <a:pPr lvl="1" indent="-342900">
              <a:buFont typeface="Arial"/>
              <a:buChar char="•"/>
            </a:pPr>
            <a:r>
              <a:rPr lang="en-US" sz="2600" dirty="0"/>
              <a:t>PROMs included: </a:t>
            </a:r>
            <a:r>
              <a:rPr lang="en-US" sz="2600" dirty="0" smtClean="0"/>
              <a:t>ASES, Constant,  UCLA, DASH, SST, SPADI, </a:t>
            </a:r>
            <a:r>
              <a:rPr lang="en-US" sz="2600" dirty="0"/>
              <a:t>and </a:t>
            </a:r>
            <a:r>
              <a:rPr lang="en-US" sz="2600" dirty="0" smtClean="0"/>
              <a:t>combined PROMs</a:t>
            </a:r>
          </a:p>
          <a:p>
            <a:pPr indent="-342900">
              <a:buFont typeface="Arial"/>
              <a:buChar char="•"/>
            </a:pPr>
            <a:r>
              <a:rPr lang="en-US" sz="2800" dirty="0" smtClean="0"/>
              <a:t>Mixed </a:t>
            </a:r>
            <a:r>
              <a:rPr lang="en-US" sz="2800" dirty="0"/>
              <a:t>effects regression analysis</a:t>
            </a:r>
          </a:p>
          <a:p>
            <a:pPr marL="878804" lvl="1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PROM quality β = -</a:t>
            </a:r>
            <a:r>
              <a:rPr lang="en-US" sz="2800" dirty="0"/>
              <a:t>0.012, p=</a:t>
            </a:r>
            <a:r>
              <a:rPr lang="en-US" sz="2800" dirty="0" smtClean="0"/>
              <a:t>0.53</a:t>
            </a:r>
          </a:p>
          <a:p>
            <a:pPr marL="878804" lvl="1" indent="-457200">
              <a:buFont typeface="Courier New" panose="02070309020205020404" pitchFamily="49" charset="0"/>
              <a:buChar char="o"/>
            </a:pPr>
            <a:r>
              <a:rPr lang="en-US" sz="2600" dirty="0" smtClean="0"/>
              <a:t>Sensitivity analysis removing combined PROMs = </a:t>
            </a:r>
            <a:r>
              <a:rPr lang="en-US" sz="2800" dirty="0" smtClean="0"/>
              <a:t>β = </a:t>
            </a:r>
            <a:r>
              <a:rPr lang="en-US" sz="2800" dirty="0"/>
              <a:t>-0.013, p=</a:t>
            </a:r>
            <a:r>
              <a:rPr lang="en-US" sz="2800" dirty="0" smtClean="0"/>
              <a:t>0.19</a:t>
            </a:r>
            <a:endParaRPr lang="en-US" sz="2800" dirty="0"/>
          </a:p>
          <a:p>
            <a:pPr indent="-342900">
              <a:buFont typeface="Arial"/>
              <a:buChar char="•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338" y="157441"/>
            <a:ext cx="7620000" cy="741249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624929"/>
              </p:ext>
            </p:extLst>
          </p:nvPr>
        </p:nvGraphicFramePr>
        <p:xfrm>
          <a:off x="5308682" y="1257300"/>
          <a:ext cx="5232318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Document" r:id="rId5" imgW="6540500" imgH="2628900" progId="Word.Document.12">
                  <p:embed/>
                </p:oleObj>
              </mc:Choice>
              <mc:Fallback>
                <p:oleObj name="Document" r:id="rId5" imgW="6540500" imgH="2628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08682" y="1257300"/>
                        <a:ext cx="5232318" cy="262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461000" y="3930952"/>
            <a:ext cx="30456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* This analysis included 44 outcomes across 18 meta-analyses, 6 of which had pooled estimates across different PROMs</a:t>
            </a:r>
          </a:p>
          <a:p>
            <a:r>
              <a:rPr lang="en-US" sz="1000" dirty="0"/>
              <a:t># This analysis included 28 outcomes across 12 meta-analyses, excluding those meta-analyses that had pooled data across differing PROMs. </a:t>
            </a:r>
          </a:p>
          <a:p>
            <a:r>
              <a:rPr lang="en-US" dirty="0"/>
              <a:t> 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37"/>
    </mc:Choice>
    <mc:Fallback xmlns="">
      <p:transition xmlns:p14="http://schemas.microsoft.com/office/powerpoint/2010/main" spd="slow" advTm="734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9332" y="745728"/>
            <a:ext cx="8240889" cy="4397772"/>
          </a:xfrm>
        </p:spPr>
        <p:txBody>
          <a:bodyPr>
            <a:normAutofit fontScale="92500"/>
          </a:bodyPr>
          <a:lstStyle/>
          <a:p>
            <a:pPr marL="421604" indent="-421604">
              <a:buFont typeface="Arial"/>
              <a:buChar char="•"/>
            </a:pPr>
            <a:r>
              <a:rPr lang="en-US" sz="2400" dirty="0" smtClean="0"/>
              <a:t>While </a:t>
            </a:r>
            <a:r>
              <a:rPr lang="en-US" sz="2400" dirty="0"/>
              <a:t>not statistically </a:t>
            </a:r>
            <a:r>
              <a:rPr lang="en-US" sz="2400" dirty="0" smtClean="0"/>
              <a:t>significant (p=0.19), </a:t>
            </a:r>
            <a:r>
              <a:rPr lang="en-US" sz="2400" dirty="0"/>
              <a:t>possibly due to a lack of power, meta-analytic pooled estimates of effect were larger for PROMs of poorer quality.</a:t>
            </a:r>
          </a:p>
          <a:p>
            <a:pPr marL="421604" indent="-421604">
              <a:buFont typeface="Arial"/>
              <a:buChar char="•"/>
            </a:pPr>
            <a:r>
              <a:rPr lang="en-US" sz="2400" dirty="0"/>
              <a:t>Meta-analytic estimates are </a:t>
            </a:r>
            <a:r>
              <a:rPr lang="en-US" sz="2400" dirty="0" smtClean="0"/>
              <a:t>approximately 12-13% </a:t>
            </a:r>
            <a:r>
              <a:rPr lang="en-US" sz="2400" dirty="0"/>
              <a:t>higher for pooled effects using poor quality </a:t>
            </a:r>
            <a:r>
              <a:rPr lang="en-US" sz="2400" dirty="0" smtClean="0"/>
              <a:t>PROMs</a:t>
            </a:r>
            <a:endParaRPr lang="en-US" sz="2400" dirty="0"/>
          </a:p>
          <a:p>
            <a:pPr marL="421604" indent="-421604">
              <a:buFont typeface="Arial"/>
              <a:buChar char="•"/>
            </a:pPr>
            <a:r>
              <a:rPr lang="en-US" sz="2400" dirty="0"/>
              <a:t>When performing meta-analyses, researchers and clinicians using data from PROMs must be cautious to explore the quality of that measure so as not to make decisions based on biased data</a:t>
            </a:r>
            <a:r>
              <a:rPr lang="en-US" sz="2400" dirty="0" smtClean="0"/>
              <a:t>.</a:t>
            </a:r>
            <a:endParaRPr lang="en-US" sz="2800" b="1" dirty="0"/>
          </a:p>
          <a:p>
            <a:pPr marL="421604" indent="-421604">
              <a:buFont typeface="Arial"/>
              <a:buChar char="•"/>
            </a:pPr>
            <a:r>
              <a:rPr lang="en-US" sz="2400" dirty="0" smtClean="0"/>
              <a:t>Larger </a:t>
            </a:r>
            <a:r>
              <a:rPr lang="en-US" sz="2400" dirty="0" err="1"/>
              <a:t>methodologic</a:t>
            </a:r>
            <a:r>
              <a:rPr lang="en-US" sz="2400" dirty="0"/>
              <a:t> studies should be done to confirm this finding.</a:t>
            </a:r>
          </a:p>
          <a:p>
            <a:pPr marL="421604" indent="-421604">
              <a:buFont typeface="Arial"/>
              <a:buChar char="•"/>
            </a:pPr>
            <a:r>
              <a:rPr lang="en-US" sz="2400" dirty="0"/>
              <a:t>We recommend that this work be repeated across </a:t>
            </a:r>
            <a:r>
              <a:rPr lang="en-US" sz="2400" dirty="0" err="1"/>
              <a:t>orthopaedic</a:t>
            </a:r>
            <a:r>
              <a:rPr lang="en-US" sz="2400" dirty="0"/>
              <a:t> conditions to determine how generalizable these findings may be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089" y="-14111"/>
            <a:ext cx="7620000" cy="85725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40"/>
    </mc:Choice>
    <mc:Fallback xmlns="">
      <p:transition xmlns:p14="http://schemas.microsoft.com/office/powerpoint/2010/main" spd="slow" advTm="787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5339</TotalTime>
  <Words>664</Words>
  <Application>Microsoft Macintosh PowerPoint</Application>
  <PresentationFormat>On-screen Show (16:9)</PresentationFormat>
  <Paragraphs>56</Paragraphs>
  <Slides>6</Slides>
  <Notes>2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Adjacency</vt:lpstr>
      <vt:lpstr>Document</vt:lpstr>
      <vt:lpstr>Bias Associated with Patient Reported Outcome Measures in Meta-Analyses</vt:lpstr>
      <vt:lpstr>The Problem</vt:lpstr>
      <vt:lpstr>Objective</vt:lpstr>
      <vt:lpstr>Methods</vt:lpstr>
      <vt:lpstr>Results</vt:lpstr>
      <vt:lpstr>Discussion</vt:lpstr>
    </vt:vector>
  </TitlesOfParts>
  <Company>u of 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Selection, outcome measure, &amp; early stopping biases</dc:title>
  <dc:creator>Joel Gagnier</dc:creator>
  <cp:lastModifiedBy>Joel Gagnier</cp:lastModifiedBy>
  <cp:revision>104</cp:revision>
  <dcterms:created xsi:type="dcterms:W3CDTF">2018-03-09T23:25:20Z</dcterms:created>
  <dcterms:modified xsi:type="dcterms:W3CDTF">2020-07-31T14:11:17Z</dcterms:modified>
</cp:coreProperties>
</file>